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39552" y="45720"/>
            <a:ext cx="8136904" cy="863000"/>
          </a:xfrm>
          <a:prstGeom prst="rect">
            <a:avLst/>
          </a:prstGeom>
        </p:spPr>
        <p:txBody>
          <a:bodyPr lIns="91427" tIns="45713" rIns="91427" bIns="45713"/>
          <a:lstStyle>
            <a:lvl1pPr>
              <a:spcBef>
                <a:spcPts val="0"/>
              </a:spcBef>
              <a:buNone/>
              <a:defRPr sz="2800" b="0" baseline="0">
                <a:solidFill>
                  <a:schemeClr val="bg1"/>
                </a:solidFill>
                <a:latin typeface="Cambria"/>
                <a:ea typeface="Cambria"/>
                <a:cs typeface="Cambri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539552" y="1188720"/>
            <a:ext cx="8136904" cy="5212080"/>
          </a:xfrm>
          <a:prstGeom prst="rect">
            <a:avLst/>
          </a:prstGeom>
        </p:spPr>
        <p:txBody>
          <a:bodyPr lIns="91427" tIns="45713" rIns="91427" bIns="45713"/>
          <a:lstStyle>
            <a:lvl1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/>
              <a:buNone/>
              <a:defRPr sz="1800" b="0">
                <a:solidFill>
                  <a:srgbClr val="000000"/>
                </a:solidFill>
                <a:latin typeface="Cambria"/>
                <a:ea typeface="Cambria"/>
                <a:cs typeface="Cambria"/>
              </a:defRPr>
            </a:lvl1pPr>
            <a:lvl2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600">
                <a:solidFill>
                  <a:srgbClr val="000000"/>
                </a:solidFill>
                <a:latin typeface="Cambria"/>
                <a:ea typeface="Cambria"/>
              </a:defRPr>
            </a:lvl2pPr>
            <a:lvl3pPr marL="621792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 sz="1600">
                <a:solidFill>
                  <a:srgbClr val="000000"/>
                </a:solidFill>
                <a:latin typeface="Cambria"/>
                <a:ea typeface="Cambria"/>
                <a:cs typeface="Cambria"/>
              </a:defRPr>
            </a:lvl3pPr>
            <a:lvl4pPr marL="804672" indent="-164592">
              <a:spcBef>
                <a:spcPts val="300"/>
              </a:spcBef>
              <a:buFont typeface="+mj-lt"/>
              <a:buAutoNum type="alphaLcPeriod"/>
              <a:defRPr sz="1500">
                <a:latin typeface="Cambria"/>
                <a:ea typeface="Cambria"/>
                <a:cs typeface="Cambria"/>
              </a:defRPr>
            </a:lvl4pPr>
            <a:lvl5pPr>
              <a:buFont typeface="Wingdings" pitchFamily="2" charset="2"/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BEEB-4EF8-4A5C-9754-3E477C5090A2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E8C7-92A2-4413-B2A6-F8CAAC2921D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1124744"/>
            <a:ext cx="7888912" cy="5557068"/>
          </a:xfrm>
        </p:spPr>
        <p:txBody>
          <a:bodyPr/>
          <a:lstStyle/>
          <a:p>
            <a:pPr marL="914400" lvl="2" indent="0" algn="just">
              <a:buNone/>
            </a:pPr>
            <a:endParaRPr lang="en-US" altLang="zh-CN" sz="800" dirty="0" smtClean="0"/>
          </a:p>
          <a:p>
            <a:pPr lvl="0" algn="just"/>
            <a:endParaRPr lang="en-US" altLang="zh-CN" b="1" dirty="0" smtClean="0"/>
          </a:p>
          <a:p>
            <a:pPr lvl="1" algn="just">
              <a:buFont typeface="Arial" charset="0"/>
              <a:buChar char="•"/>
            </a:pPr>
            <a:r>
              <a:rPr lang="en-US" altLang="zh-CN" dirty="0" smtClean="0"/>
              <a:t>SMEs Foreign </a:t>
            </a:r>
            <a:r>
              <a:rPr lang="en-US" altLang="zh-CN" dirty="0" smtClean="0"/>
              <a:t>companies seek access to International </a:t>
            </a:r>
            <a:r>
              <a:rPr lang="en-US" altLang="zh-CN" dirty="0" err="1" smtClean="0"/>
              <a:t>Markets’s</a:t>
            </a:r>
            <a:r>
              <a:rPr lang="en-US" altLang="zh-CN" dirty="0" smtClean="0"/>
              <a:t> </a:t>
            </a:r>
            <a:r>
              <a:rPr lang="en-US" altLang="zh-CN" dirty="0" smtClean="0"/>
              <a:t>growing </a:t>
            </a:r>
            <a:r>
              <a:rPr lang="en-US" altLang="zh-CN" dirty="0" smtClean="0"/>
              <a:t>but </a:t>
            </a:r>
            <a:r>
              <a:rPr lang="en-US" altLang="zh-CN" b="1" dirty="0" smtClean="0"/>
              <a:t>lack International networks </a:t>
            </a:r>
            <a:r>
              <a:rPr lang="en-US" altLang="zh-CN" dirty="0" smtClean="0"/>
              <a:t>and </a:t>
            </a:r>
            <a:r>
              <a:rPr lang="en-US" altLang="zh-CN" b="1" dirty="0" smtClean="0"/>
              <a:t>operational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capabilities.</a:t>
            </a:r>
            <a:endParaRPr lang="en-US" altLang="zh-CN" dirty="0" smtClean="0"/>
          </a:p>
          <a:p>
            <a:pPr lvl="1" algn="just">
              <a:buFont typeface="Arial" charset="0"/>
              <a:buChar char="•"/>
            </a:pPr>
            <a:r>
              <a:rPr lang="en-US" altLang="zh-CN" b="1" dirty="0" smtClean="0">
                <a:solidFill>
                  <a:srgbClr val="92D050"/>
                </a:solidFill>
              </a:rPr>
              <a:t>ONEXIEXIE</a:t>
            </a:r>
            <a:r>
              <a:rPr lang="en-US" altLang="zh-CN" dirty="0" smtClean="0"/>
              <a:t> provides </a:t>
            </a:r>
            <a:r>
              <a:rPr lang="en-US" altLang="zh-CN" dirty="0" smtClean="0"/>
              <a:t>SMEs international </a:t>
            </a:r>
            <a:r>
              <a:rPr lang="en-US" altLang="zh-CN" dirty="0" smtClean="0"/>
              <a:t>companies with </a:t>
            </a:r>
            <a:r>
              <a:rPr lang="en-US" altLang="zh-CN" b="1" dirty="0" smtClean="0"/>
              <a:t>BD expertise </a:t>
            </a:r>
            <a:r>
              <a:rPr lang="en-US" altLang="zh-CN" dirty="0" smtClean="0"/>
              <a:t>and </a:t>
            </a:r>
            <a:r>
              <a:rPr lang="en-US" altLang="zh-CN" b="1" dirty="0" smtClean="0"/>
              <a:t>industry-specific </a:t>
            </a:r>
            <a:r>
              <a:rPr lang="en-US" altLang="zh-CN" b="1" dirty="0" smtClean="0"/>
              <a:t>sales networks </a:t>
            </a:r>
            <a:endParaRPr lang="en-US" altLang="zh-CN" dirty="0" smtClean="0"/>
          </a:p>
          <a:p>
            <a:pPr lvl="1" algn="just">
              <a:buFont typeface="Arial" charset="0"/>
              <a:buChar char="•"/>
            </a:pPr>
            <a:r>
              <a:rPr lang="en-US" altLang="zh-CN" b="1" dirty="0" smtClean="0">
                <a:solidFill>
                  <a:srgbClr val="92D050"/>
                </a:solidFill>
              </a:rPr>
              <a:t>ONEXIEXIE</a:t>
            </a:r>
            <a:r>
              <a:rPr lang="en-US" altLang="zh-CN" dirty="0" smtClean="0"/>
              <a:t> partners with Local International Partners that have proven expertise in  BD(</a:t>
            </a:r>
            <a:r>
              <a:rPr lang="en-US" altLang="zh-CN" b="1" dirty="0" smtClean="0"/>
              <a:t>government support</a:t>
            </a:r>
            <a:r>
              <a:rPr lang="en-US" altLang="zh-CN" dirty="0" smtClean="0"/>
              <a:t>, </a:t>
            </a:r>
            <a:r>
              <a:rPr lang="en-US" altLang="zh-CN" b="1" dirty="0" smtClean="0"/>
              <a:t>sales </a:t>
            </a:r>
            <a:r>
              <a:rPr lang="en-US" altLang="zh-CN" b="1" dirty="0" smtClean="0"/>
              <a:t>channels, etc) </a:t>
            </a:r>
            <a:r>
              <a:rPr lang="en-US" altLang="zh-CN" dirty="0" smtClean="0"/>
              <a:t>and provide </a:t>
            </a:r>
            <a:r>
              <a:rPr lang="en-US" altLang="zh-CN" b="1" dirty="0" smtClean="0"/>
              <a:t>market-entry </a:t>
            </a:r>
            <a:r>
              <a:rPr lang="en-US" altLang="zh-CN" b="1" dirty="0" smtClean="0"/>
              <a:t>services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SMEs foreign </a:t>
            </a:r>
            <a:r>
              <a:rPr lang="en-US" altLang="zh-CN" dirty="0" smtClean="0"/>
              <a:t>companies </a:t>
            </a:r>
            <a:r>
              <a:rPr lang="en-US" altLang="zh-CN" dirty="0" smtClean="0"/>
              <a:t>by setting </a:t>
            </a:r>
            <a:r>
              <a:rPr lang="en-US" altLang="zh-CN" dirty="0" smtClean="0"/>
              <a:t>up </a:t>
            </a:r>
            <a:r>
              <a:rPr lang="en-US" altLang="zh-CN" dirty="0" smtClean="0"/>
              <a:t>sales structure </a:t>
            </a:r>
            <a:r>
              <a:rPr lang="en-US" altLang="zh-CN" dirty="0" smtClean="0"/>
              <a:t>in </a:t>
            </a:r>
            <a:r>
              <a:rPr lang="en-US" altLang="zh-CN" dirty="0" smtClean="0"/>
              <a:t>different </a:t>
            </a:r>
            <a:r>
              <a:rPr lang="en-US" altLang="zh-CN" dirty="0" smtClean="0"/>
              <a:t>countries</a:t>
            </a:r>
          </a:p>
          <a:p>
            <a:pPr marL="914400" lvl="2" indent="0" algn="just">
              <a:buNone/>
            </a:pPr>
            <a:endParaRPr lang="en-US" altLang="zh-C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888802" y="660980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A989AA39-BAA7-4BC6-B057-180775127D0E}" type="slidenum">
              <a:rPr lang="en-US" altLang="zh-CN" sz="1000" smtClean="0">
                <a:solidFill>
                  <a:srgbClr val="000000"/>
                </a:solidFill>
              </a:rPr>
              <a:pPr algn="ctr"/>
              <a:t>1</a:t>
            </a:fld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1052736"/>
            <a:ext cx="81369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92D050"/>
                </a:solidFill>
                <a:latin typeface="Cambria"/>
                <a:ea typeface="Cambria"/>
              </a:rPr>
              <a:t>ONEXIEXIE</a:t>
            </a:r>
            <a:r>
              <a:rPr lang="en-US" sz="1600" b="1" dirty="0" smtClean="0">
                <a:solidFill>
                  <a:srgbClr val="000000"/>
                </a:solidFill>
                <a:latin typeface="Cambria"/>
                <a:ea typeface="Cambria"/>
              </a:rPr>
              <a:t>: </a:t>
            </a:r>
            <a:r>
              <a:rPr lang="en-US" sz="1600" dirty="0">
                <a:solidFill>
                  <a:srgbClr val="000000"/>
                </a:solidFill>
                <a:latin typeface="Cambria"/>
                <a:ea typeface="Cambria"/>
              </a:rPr>
              <a:t>Partnering with </a:t>
            </a:r>
            <a:r>
              <a:rPr lang="en-US" sz="1600" dirty="0" smtClean="0">
                <a:solidFill>
                  <a:srgbClr val="000000"/>
                </a:solidFill>
                <a:latin typeface="Cambria"/>
                <a:ea typeface="Cambria"/>
              </a:rPr>
              <a:t>international companies to give </a:t>
            </a:r>
            <a:r>
              <a:rPr lang="en-US" sz="1600" dirty="0" smtClean="0">
                <a:solidFill>
                  <a:srgbClr val="000000"/>
                </a:solidFill>
                <a:latin typeface="Cambria"/>
                <a:ea typeface="Cambria"/>
              </a:rPr>
              <a:t>full</a:t>
            </a:r>
            <a:r>
              <a:rPr lang="en-US" sz="1600" dirty="0" smtClean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mbria"/>
                <a:ea typeface="Cambria"/>
              </a:rPr>
              <a:t>sales service around the world by finding sales channels and supporting marketing and BD.</a:t>
            </a:r>
            <a:endParaRPr lang="en-US" sz="1400" dirty="0" smtClean="0">
              <a:solidFill>
                <a:srgbClr val="000000"/>
              </a:solidFill>
              <a:latin typeface="Cambria"/>
              <a:ea typeface="Cambria"/>
            </a:endParaRPr>
          </a:p>
          <a:p>
            <a:pPr eaLnBrk="1" hangingPunct="1"/>
            <a:r>
              <a:rPr lang="en-US" sz="1000" b="1" u="sng" dirty="0" smtClean="0">
                <a:solidFill>
                  <a:srgbClr val="000000"/>
                </a:solidFill>
                <a:latin typeface="Cambria"/>
                <a:ea typeface="Cambria"/>
              </a:rPr>
              <a:t> 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323528" y="3429000"/>
            <a:ext cx="8136904" cy="3009761"/>
            <a:chOff x="962025" y="2136775"/>
            <a:chExt cx="8860038" cy="3088949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195888" y="3323853"/>
              <a:ext cx="0" cy="0"/>
            </a:xfrm>
            <a:custGeom>
              <a:avLst/>
              <a:gdLst>
                <a:gd name="T0" fmla="*/ 0 60000 65536"/>
                <a:gd name="T1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6210">
              <a:solidFill>
                <a:srgbClr val="F27835"/>
              </a:solidFill>
              <a:round/>
              <a:headEnd/>
              <a:tailEnd/>
            </a:ln>
          </p:spPr>
          <p:txBody>
            <a:bodyPr lIns="91427" tIns="45713" rIns="91427" bIns="45713"/>
            <a:lstStyle/>
            <a:p>
              <a:endParaRPr lang="en-US" sz="1800" dirty="0">
                <a:ea typeface="Cambria"/>
              </a:endParaRPr>
            </a:p>
          </p:txBody>
        </p:sp>
        <p:sp>
          <p:nvSpPr>
            <p:cNvPr id="9" name="Rectangle 592"/>
            <p:cNvSpPr>
              <a:spLocks noChangeArrowheads="1"/>
            </p:cNvSpPr>
            <p:nvPr/>
          </p:nvSpPr>
          <p:spPr bwMode="auto">
            <a:xfrm>
              <a:off x="962025" y="2136775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27" tIns="45713" rIns="91427" bIns="45713"/>
            <a:lstStyle/>
            <a:p>
              <a:endParaRPr lang="en-US" altLang="en-US" sz="1800" dirty="0">
                <a:solidFill>
                  <a:srgbClr val="000000"/>
                </a:solidFill>
                <a:ea typeface="Cambria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29610" y="2276872"/>
              <a:ext cx="1490662" cy="57626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635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200" dirty="0" smtClean="0">
                  <a:solidFill>
                    <a:srgbClr val="FFFFFF"/>
                  </a:solidFill>
                  <a:latin typeface="Cambria"/>
                  <a:ea typeface="Cambria"/>
                  <a:cs typeface="Cambria"/>
                </a:rPr>
                <a:t>ONEXIEXIE &amp; INTERNATIONAL PARTNERS</a:t>
              </a:r>
              <a:endParaRPr lang="en-US" altLang="zh-CN" sz="1200" dirty="0">
                <a:solidFill>
                  <a:srgbClr val="FFFFFF"/>
                </a:solidFill>
                <a:latin typeface="Cambria"/>
                <a:ea typeface="Cambria"/>
                <a:cs typeface="Cambria"/>
              </a:endParaRPr>
            </a:p>
          </p:txBody>
        </p:sp>
        <p:sp>
          <p:nvSpPr>
            <p:cNvPr id="11" name="Text Box 28"/>
            <p:cNvSpPr txBox="1">
              <a:spLocks noChangeArrowheads="1"/>
            </p:cNvSpPr>
            <p:nvPr/>
          </p:nvSpPr>
          <p:spPr bwMode="auto">
            <a:xfrm>
              <a:off x="3192090" y="3815462"/>
              <a:ext cx="73183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altLang="ko-KR" sz="1050" i="1" dirty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Offshore</a:t>
              </a: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3203848" y="4103494"/>
              <a:ext cx="1492720" cy="260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altLang="ko-KR" sz="1050" i="1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International Market</a:t>
              </a:r>
              <a:endParaRPr lang="en-US" altLang="ko-KR" sz="1050" i="1" dirty="0">
                <a:solidFill>
                  <a:srgbClr val="000000"/>
                </a:solidFill>
                <a:latin typeface="Cambria" pitchFamily="18" charset="0"/>
                <a:ea typeface="Cambria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3274666" y="4106882"/>
              <a:ext cx="6547397" cy="25263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588063" y="4649462"/>
              <a:ext cx="1463040" cy="576262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63500" h="25400"/>
            </a:sp3d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ko-KR" sz="1200" dirty="0" smtClean="0">
                  <a:solidFill>
                    <a:srgbClr val="FFFFFF"/>
                  </a:solidFill>
                  <a:ea typeface="Cambria"/>
                </a:rPr>
                <a:t>International SMEs Sales Subsidiary </a:t>
              </a:r>
              <a:endParaRPr lang="en-US" altLang="ko-KR" sz="1200" dirty="0">
                <a:solidFill>
                  <a:srgbClr val="FFFFFF"/>
                </a:solidFill>
                <a:ea typeface="Cambria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225354" y="2282180"/>
              <a:ext cx="1490662" cy="574675"/>
            </a:xfrm>
            <a:prstGeom prst="rect">
              <a:avLst/>
            </a:prstGeom>
            <a:solidFill>
              <a:srgbClr val="73C0FA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63500" h="25400"/>
            </a:sp3d>
            <a:ex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altLang="ko-KR" sz="1200" dirty="0" smtClean="0">
                  <a:solidFill>
                    <a:srgbClr val="FFFFFF"/>
                  </a:solidFill>
                  <a:latin typeface="Cambria" pitchFamily="18" charset="0"/>
                  <a:ea typeface="Cambria"/>
                </a:rPr>
                <a:t>INTERNATIONALSMEs</a:t>
              </a:r>
              <a:endParaRPr lang="en-US" altLang="ko-KR" sz="1200" dirty="0">
                <a:solidFill>
                  <a:srgbClr val="FFFFFF"/>
                </a:solidFill>
                <a:latin typeface="Cambria" pitchFamily="18" charset="0"/>
                <a:ea typeface="Cambria"/>
              </a:endParaRPr>
            </a:p>
          </p:txBody>
        </p:sp>
        <p:sp>
          <p:nvSpPr>
            <p:cNvPr id="16" name="Line 41"/>
            <p:cNvSpPr>
              <a:spLocks noChangeShapeType="1"/>
            </p:cNvSpPr>
            <p:nvPr/>
          </p:nvSpPr>
          <p:spPr bwMode="auto">
            <a:xfrm flipV="1">
              <a:off x="4784650" y="2565102"/>
              <a:ext cx="723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 dirty="0">
                <a:ea typeface="Cambria"/>
              </a:endParaRPr>
            </a:p>
          </p:txBody>
        </p: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4531653" y="3023606"/>
              <a:ext cx="2232521" cy="789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1450" indent="-1714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>
                <a:buFont typeface="Arial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Sales Joint Venture</a:t>
              </a:r>
            </a:p>
            <a:p>
              <a:pPr>
                <a:buFont typeface="Arial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Sales Agent</a:t>
              </a:r>
            </a:p>
            <a:p>
              <a:pPr>
                <a:buFont typeface="Arial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Wholesaler</a:t>
              </a:r>
            </a:p>
            <a:p>
              <a:pPr>
                <a:buFont typeface="Arial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Licensing</a:t>
              </a:r>
              <a:endParaRPr lang="en-US" altLang="en-US" sz="1100" dirty="0">
                <a:solidFill>
                  <a:srgbClr val="000000"/>
                </a:solidFill>
                <a:latin typeface="Cambria" pitchFamily="18" charset="0"/>
                <a:ea typeface="Cambria"/>
              </a:endParaRPr>
            </a:p>
          </p:txBody>
        </p:sp>
        <p:sp>
          <p:nvSpPr>
            <p:cNvPr id="18" name="Line 41"/>
            <p:cNvSpPr>
              <a:spLocks noChangeShapeType="1"/>
            </p:cNvSpPr>
            <p:nvPr/>
          </p:nvSpPr>
          <p:spPr bwMode="auto">
            <a:xfrm>
              <a:off x="6264275" y="2852936"/>
              <a:ext cx="0" cy="1224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 dirty="0">
                <a:ea typeface="Cambria"/>
              </a:endParaRPr>
            </a:p>
          </p:txBody>
        </p:sp>
        <p:sp>
          <p:nvSpPr>
            <p:cNvPr id="19" name="AutoShape 29"/>
            <p:cNvSpPr>
              <a:spLocks/>
            </p:cNvSpPr>
            <p:nvPr/>
          </p:nvSpPr>
          <p:spPr bwMode="auto">
            <a:xfrm rot="16200000">
              <a:off x="6108867" y="2600908"/>
              <a:ext cx="288031" cy="3384376"/>
            </a:xfrm>
            <a:prstGeom prst="rightBrace">
              <a:avLst>
                <a:gd name="adj1" fmla="val 620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endParaRPr lang="en-US" altLang="en-US" sz="1800" dirty="0">
                <a:latin typeface="Cambria"/>
                <a:ea typeface="Cambria"/>
              </a:endParaRPr>
            </a:p>
          </p:txBody>
        </p:sp>
        <p:sp>
          <p:nvSpPr>
            <p:cNvPr id="20" name="TextBox 27"/>
            <p:cNvSpPr txBox="1">
              <a:spLocks noChangeArrowheads="1"/>
            </p:cNvSpPr>
            <p:nvPr/>
          </p:nvSpPr>
          <p:spPr bwMode="auto">
            <a:xfrm>
              <a:off x="7066948" y="4513039"/>
              <a:ext cx="1756246" cy="268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1450" indent="-1714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marL="0" indent="0"/>
              <a:endParaRPr lang="en-US" altLang="en-US" sz="1100" dirty="0">
                <a:solidFill>
                  <a:srgbClr val="000000"/>
                </a:solidFill>
                <a:latin typeface="Cambria" pitchFamily="18" charset="0"/>
                <a:ea typeface="Cambria"/>
              </a:endParaRPr>
            </a:p>
          </p:txBody>
        </p: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6543675" y="2924944"/>
              <a:ext cx="2332289" cy="1137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altLang="ko-KR" sz="1100" i="1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Partner with Local Experts in BD:</a:t>
              </a:r>
            </a:p>
            <a:p>
              <a:r>
                <a:rPr lang="en-US" altLang="ko-KR" sz="1100" i="1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Import &amp; Export</a:t>
              </a:r>
              <a:endParaRPr lang="en-US" altLang="ko-KR" sz="1100" i="1" dirty="0">
                <a:solidFill>
                  <a:srgbClr val="000000"/>
                </a:solidFill>
                <a:latin typeface="Cambria" pitchFamily="18" charset="0"/>
                <a:ea typeface="Cambria"/>
              </a:endParaRPr>
            </a:p>
            <a:p>
              <a:r>
                <a:rPr lang="en-US" altLang="ko-KR" sz="1100" i="1" dirty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Sector expert</a:t>
              </a:r>
            </a:p>
            <a:p>
              <a:r>
                <a:rPr lang="en-US" altLang="ko-KR" sz="1100" i="1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Sales </a:t>
              </a:r>
              <a:r>
                <a:rPr lang="en-US" altLang="ko-KR" sz="1100" i="1" dirty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channel </a:t>
              </a:r>
              <a:r>
                <a:rPr lang="en-US" altLang="ko-KR" sz="1100" i="1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expert</a:t>
              </a:r>
            </a:p>
            <a:p>
              <a:r>
                <a:rPr lang="en-US" altLang="ko-KR" sz="1100" i="1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Branding in Local </a:t>
              </a:r>
              <a:r>
                <a:rPr lang="en-US" altLang="ko-KR" sz="1100" i="1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Market</a:t>
              </a:r>
            </a:p>
            <a:p>
              <a:r>
                <a:rPr lang="en-US" altLang="ko-KR" sz="1100" i="1" dirty="0" smtClean="0">
                  <a:solidFill>
                    <a:srgbClr val="000000"/>
                  </a:solidFill>
                  <a:latin typeface="Cambria" pitchFamily="18" charset="0"/>
                  <a:ea typeface="Cambria"/>
                </a:rPr>
                <a:t>Digital Marketing</a:t>
              </a:r>
              <a:endParaRPr lang="en-US" altLang="ko-KR" sz="1100" i="1" dirty="0">
                <a:solidFill>
                  <a:srgbClr val="000000"/>
                </a:solidFill>
                <a:latin typeface="Cambria" pitchFamily="18" charset="0"/>
                <a:ea typeface="Cambria"/>
              </a:endParaRPr>
            </a:p>
          </p:txBody>
        </p:sp>
        <p:sp>
          <p:nvSpPr>
            <p:cNvPr id="22" name="Rectangle 4"/>
            <p:cNvSpPr/>
            <p:nvPr/>
          </p:nvSpPr>
          <p:spPr>
            <a:xfrm>
              <a:off x="3706285" y="4649462"/>
              <a:ext cx="1490662" cy="57626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635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sz="1200" dirty="0" smtClean="0">
                  <a:solidFill>
                    <a:srgbClr val="FFFFFF"/>
                  </a:solidFill>
                  <a:latin typeface="Cambria"/>
                  <a:ea typeface="Cambria"/>
                  <a:cs typeface="Cambria"/>
                </a:rPr>
                <a:t>Sales Channels</a:t>
              </a:r>
              <a:endParaRPr lang="en-US" altLang="zh-CN" sz="1200" dirty="0">
                <a:solidFill>
                  <a:srgbClr val="FFFFFF"/>
                </a:solidFill>
                <a:latin typeface="Cambria"/>
                <a:ea typeface="Cambria"/>
                <a:cs typeface="Cambria"/>
              </a:endParaRPr>
            </a:p>
          </p:txBody>
        </p:sp>
      </p:grpSp>
      <p:sp>
        <p:nvSpPr>
          <p:cNvPr id="2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52" y="45720"/>
            <a:ext cx="8136904" cy="86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                     </a:t>
            </a:r>
            <a:r>
              <a:rPr lang="en-US" altLang="zh-CN" b="1" dirty="0" smtClean="0">
                <a:solidFill>
                  <a:schemeClr val="tx1"/>
                </a:solidFill>
              </a:rPr>
              <a:t>SMEs’ International Sales Model</a:t>
            </a:r>
            <a:endParaRPr lang="zh-CN" altLang="en-US" sz="2400" b="1" i="1" dirty="0"/>
          </a:p>
        </p:txBody>
      </p:sp>
      <p:sp>
        <p:nvSpPr>
          <p:cNvPr id="26" name="Rectangle 4"/>
          <p:cNvSpPr/>
          <p:nvPr/>
        </p:nvSpPr>
        <p:spPr>
          <a:xfrm>
            <a:off x="6156176" y="5877272"/>
            <a:ext cx="1296144" cy="56148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200" dirty="0" smtClean="0">
                <a:solidFill>
                  <a:srgbClr val="FFFFFF"/>
                </a:solidFill>
                <a:latin typeface="Cambria"/>
                <a:ea typeface="Cambria"/>
                <a:cs typeface="Cambria"/>
              </a:rPr>
              <a:t>Wholesaler/</a:t>
            </a:r>
          </a:p>
          <a:p>
            <a:pPr algn="ctr"/>
            <a:r>
              <a:rPr lang="en-US" altLang="zh-CN" sz="1200" dirty="0" smtClean="0">
                <a:solidFill>
                  <a:srgbClr val="FFFFFF"/>
                </a:solidFill>
                <a:latin typeface="Cambria"/>
                <a:ea typeface="Cambria"/>
                <a:cs typeface="Cambria"/>
              </a:rPr>
              <a:t>Agent</a:t>
            </a:r>
            <a:endParaRPr lang="en-US" altLang="zh-CN" sz="1200" dirty="0">
              <a:solidFill>
                <a:srgbClr val="FFFFFF"/>
              </a:solidFill>
              <a:latin typeface="Cambria"/>
              <a:ea typeface="Cambria"/>
              <a:cs typeface="Cambr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18163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141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</dc:creator>
  <cp:lastModifiedBy>Marta</cp:lastModifiedBy>
  <cp:revision>11</cp:revision>
  <dcterms:created xsi:type="dcterms:W3CDTF">2020-03-28T12:12:18Z</dcterms:created>
  <dcterms:modified xsi:type="dcterms:W3CDTF">2020-04-03T11:37:52Z</dcterms:modified>
</cp:coreProperties>
</file>